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59" r:id="rId5"/>
    <p:sldId id="258" r:id="rId6"/>
    <p:sldId id="260" r:id="rId7"/>
    <p:sldId id="261" r:id="rId8"/>
    <p:sldId id="264" r:id="rId9"/>
    <p:sldId id="286" r:id="rId10"/>
    <p:sldId id="279" r:id="rId11"/>
    <p:sldId id="280" r:id="rId12"/>
    <p:sldId id="273" r:id="rId13"/>
    <p:sldId id="275" r:id="rId14"/>
    <p:sldId id="282" r:id="rId15"/>
    <p:sldId id="266" r:id="rId16"/>
    <p:sldId id="265" r:id="rId17"/>
    <p:sldId id="276" r:id="rId18"/>
    <p:sldId id="277" r:id="rId19"/>
    <p:sldId id="278" r:id="rId20"/>
    <p:sldId id="262" r:id="rId21"/>
    <p:sldId id="263" r:id="rId22"/>
    <p:sldId id="267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69BF5-665C-4F88-B8C1-8FEFEE76CEE1}" v="1" dt="2021-04-07T10:45:36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E9E2C-DD3F-42C4-A62A-88CB7D322AE6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9125C-F812-47C8-B836-A1F8D017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1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8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61776-6A55-4376-B7F7-0EDDB9F257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2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6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2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0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62" y="365125"/>
            <a:ext cx="8923637" cy="76584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4" y="365125"/>
            <a:ext cx="1531686" cy="7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6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7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1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7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3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5F20-9C2F-47B9-9404-D1B39A51190E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3F89-B042-4982-9999-635971A7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4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Quantifying STEM-EDXS (XEDS)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Tom Slater</a:t>
            </a:r>
          </a:p>
        </p:txBody>
      </p:sp>
    </p:spTree>
    <p:extLst>
      <p:ext uri="{BB962C8B-B14F-4D97-AF65-F5344CB8AC3E}">
        <p14:creationId xmlns:p14="http://schemas.microsoft.com/office/powerpoint/2010/main" val="285066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for quantifying EDX/S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spectrum (can be individual spectrum or many spectra as in a spectrum image).</a:t>
            </a:r>
          </a:p>
          <a:p>
            <a:endParaRPr lang="en-GB" dirty="0"/>
          </a:p>
          <a:p>
            <a:r>
              <a:rPr lang="en-GB" dirty="0"/>
              <a:t>Get intensity in each X-ray peak of interest with background subtracted.</a:t>
            </a:r>
          </a:p>
          <a:p>
            <a:endParaRPr lang="en-GB" dirty="0"/>
          </a:p>
          <a:p>
            <a:r>
              <a:rPr lang="en-GB" dirty="0"/>
              <a:t>Apply quantification using Cliff-Lorimer approach with known k-factors.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9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30162" y="357309"/>
            <a:ext cx="8923637" cy="765843"/>
          </a:xfrm>
        </p:spPr>
        <p:txBody>
          <a:bodyPr/>
          <a:lstStyle/>
          <a:p>
            <a:r>
              <a:rPr lang="en-GB" dirty="0" err="1">
                <a:latin typeface="+mn-lt"/>
              </a:rPr>
              <a:t>Hyperspy</a:t>
            </a:r>
            <a:r>
              <a:rPr lang="en-GB" dirty="0">
                <a:latin typeface="+mn-lt"/>
              </a:rPr>
              <a:t> – Getting Intensities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80674" y="280111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80675" y="40711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76274" y="4103384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76274" y="5653604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24" y="1295916"/>
            <a:ext cx="6096000" cy="371475"/>
          </a:xfrm>
          <a:prstGeom prst="rect">
            <a:avLst/>
          </a:prstGeom>
        </p:spPr>
      </p:pic>
      <p:pic>
        <p:nvPicPr>
          <p:cNvPr id="13" name="Picture 2" descr="http://hyperspy.org/hyperspy-doc/current/_images/EDS_background_subtra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0" y="1911866"/>
            <a:ext cx="41243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300" y="3352496"/>
            <a:ext cx="4133850" cy="2695575"/>
          </a:xfrm>
          <a:prstGeom prst="rect">
            <a:avLst/>
          </a:prstGeom>
        </p:spPr>
      </p:pic>
      <p:pic>
        <p:nvPicPr>
          <p:cNvPr id="16" name="Picture 8" descr="Image result for model fitting edx spectr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06" y="2320983"/>
            <a:ext cx="3895234" cy="29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1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Hyperspy</a:t>
            </a:r>
            <a:r>
              <a:rPr lang="en-GB" dirty="0"/>
              <a:t> – Getting Intensities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6" y="1326634"/>
            <a:ext cx="60960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25" y="2187119"/>
            <a:ext cx="4015837" cy="415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426" y="2477989"/>
            <a:ext cx="4015838" cy="41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err="1">
                <a:latin typeface="+mn-lt"/>
              </a:rPr>
              <a:t>Hyperspy</a:t>
            </a:r>
            <a:r>
              <a:rPr lang="en-GB" cap="none" dirty="0">
                <a:latin typeface="+mn-lt"/>
              </a:rPr>
              <a:t> - Quantification-</a:t>
            </a:r>
            <a:r>
              <a:rPr lang="en-GB" cap="none" dirty="0" err="1">
                <a:latin typeface="+mn-lt"/>
              </a:rPr>
              <a:t>K_Factors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625642" y="3009901"/>
            <a:ext cx="11085095" cy="2444416"/>
          </a:xfrm>
        </p:spPr>
        <p:txBody>
          <a:bodyPr/>
          <a:lstStyle/>
          <a:p>
            <a:r>
              <a:rPr lang="en-US" dirty="0"/>
              <a:t>Requires list of K-factors in same order as image stack.</a:t>
            </a:r>
          </a:p>
          <a:p>
            <a:r>
              <a:rPr lang="en-US" dirty="0"/>
              <a:t>K-factors based on Mass units. </a:t>
            </a:r>
          </a:p>
          <a:p>
            <a:r>
              <a:rPr lang="en-US" dirty="0"/>
              <a:t>Returns list of atomic (or weight) percent maps for each element.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1612082"/>
            <a:ext cx="6086475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71" y="2051705"/>
            <a:ext cx="4953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2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Errors in quantification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Error in Cliff-Lorimer factor</a:t>
                </a:r>
              </a:p>
              <a:p>
                <a:pPr marL="0" indent="0">
                  <a:buNone/>
                </a:pPr>
                <a:r>
                  <a:rPr lang="en-GB" sz="2400" dirty="0"/>
                  <a:t>We have already mentioned that calculated k-factors may have an error of ±20%. If you want very accurate results you should always check with a standard but you will still be limited by X-ray statistics.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r>
                  <a:rPr lang="en-GB" dirty="0"/>
                  <a:t>Error in X-ray intensity</a:t>
                </a:r>
              </a:p>
              <a:p>
                <a:pPr marL="0" indent="0">
                  <a:buNone/>
                </a:pPr>
                <a:r>
                  <a:rPr lang="en-GB" sz="2400" dirty="0"/>
                  <a:t>You are measuring a Gaussian peak and therefore the standard deviation will be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400" dirty="0"/>
                  <a:t> and the relative error with a 95% confidence level would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∗100%</m:t>
                    </m:r>
                  </m:oMath>
                </a14:m>
                <a:r>
                  <a:rPr lang="en-GB" sz="2400" dirty="0"/>
                  <a:t>. Even if you have 10,000 counts in each peak that still gives a relative error of 2%.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/>
                  <a:t>Always think about the error in your quantification…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406"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07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Correction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38464" y="1498217"/>
            <a:ext cx="5711834" cy="2286000"/>
            <a:chOff x="762000" y="1417638"/>
            <a:chExt cx="5711834" cy="2286000"/>
          </a:xfrm>
        </p:grpSpPr>
        <p:sp>
          <p:nvSpPr>
            <p:cNvPr id="9" name="Rectangle 8"/>
            <p:cNvSpPr/>
            <p:nvPr/>
          </p:nvSpPr>
          <p:spPr>
            <a:xfrm>
              <a:off x="762000" y="2554906"/>
              <a:ext cx="5536213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Trapezoid 9"/>
            <p:cNvSpPr/>
            <p:nvPr/>
          </p:nvSpPr>
          <p:spPr>
            <a:xfrm rot="10800000">
              <a:off x="2064638" y="1417638"/>
              <a:ext cx="652224" cy="1139561"/>
            </a:xfrm>
            <a:prstGeom prst="trapezoid">
              <a:avLst>
                <a:gd name="adj" fmla="val 361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93976" y="2554906"/>
              <a:ext cx="183317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93976" y="3251941"/>
              <a:ext cx="183636" cy="732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422405" y="1848699"/>
              <a:ext cx="2868452" cy="14264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811588" y="2564077"/>
              <a:ext cx="329278" cy="1139561"/>
              <a:chOff x="47750" y="0"/>
              <a:chExt cx="231140" cy="8001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225381" y="0"/>
                <a:ext cx="0" cy="8001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7"/>
              <p:cNvSpPr txBox="1"/>
              <p:nvPr/>
            </p:nvSpPr>
            <p:spPr>
              <a:xfrm>
                <a:off x="47750" y="300009"/>
                <a:ext cx="231140" cy="3403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 Box 8"/>
            <p:cNvSpPr txBox="1"/>
            <p:nvPr/>
          </p:nvSpPr>
          <p:spPr>
            <a:xfrm>
              <a:off x="2000424" y="1417638"/>
              <a:ext cx="784815" cy="652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STEM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Probe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an 15"/>
            <p:cNvSpPr/>
            <p:nvPr/>
          </p:nvSpPr>
          <p:spPr>
            <a:xfrm rot="14490559">
              <a:off x="5486393" y="1252462"/>
              <a:ext cx="325589" cy="814149"/>
            </a:xfrm>
            <a:prstGeom prst="can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11"/>
            <p:cNvSpPr txBox="1"/>
            <p:nvPr/>
          </p:nvSpPr>
          <p:spPr>
            <a:xfrm rot="19939399">
              <a:off x="5330407" y="1417638"/>
              <a:ext cx="1143427" cy="32830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Detector</a:t>
              </a:r>
              <a:endPara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10800000">
              <a:off x="2365453" y="2597147"/>
              <a:ext cx="176823" cy="654794"/>
              <a:chOff x="-21919739" y="-51613"/>
              <a:chExt cx="22102891" cy="8001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18826" y="-51613"/>
                <a:ext cx="0" cy="8001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Box 15"/>
              <p:cNvSpPr txBox="1"/>
              <p:nvPr/>
            </p:nvSpPr>
            <p:spPr>
              <a:xfrm flipV="1">
                <a:off x="-21919739" y="-3399"/>
                <a:ext cx="22102891" cy="5967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Pie 18"/>
            <p:cNvSpPr/>
            <p:nvPr/>
          </p:nvSpPr>
          <p:spPr>
            <a:xfrm rot="10800000">
              <a:off x="3532398" y="2233903"/>
              <a:ext cx="671221" cy="651178"/>
            </a:xfrm>
            <a:prstGeom prst="pie">
              <a:avLst>
                <a:gd name="adj1" fmla="val 9190427"/>
                <a:gd name="adj2" fmla="val 10673715"/>
              </a:avLst>
            </a:prstGeom>
            <a:noFill/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Text Box 9"/>
            <p:cNvSpPr txBox="1"/>
            <p:nvPr/>
          </p:nvSpPr>
          <p:spPr>
            <a:xfrm>
              <a:off x="4391258" y="2232100"/>
              <a:ext cx="811435" cy="4920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3823397">
              <a:off x="3082601" y="2316030"/>
              <a:ext cx="484766" cy="1602969"/>
              <a:chOff x="180582" y="0"/>
              <a:chExt cx="340360" cy="8001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25381" y="0"/>
                <a:ext cx="0" cy="8001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 Box 18"/>
                  <p:cNvSpPr txBox="1"/>
                  <p:nvPr/>
                </p:nvSpPr>
                <p:spPr>
                  <a:xfrm rot="16200000">
                    <a:off x="90007" y="309762"/>
                    <a:ext cx="521510" cy="3403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non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z</a:t>
                    </a:r>
                    <a14:m>
                      <m:oMath xmlns:m="http://schemas.openxmlformats.org/officeDocument/2006/math"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𝑐𝑜𝑠𝑒𝑐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oMath>
                    </a14:m>
                    <a:endParaRPr lang="en-GB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 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0007" y="309762"/>
                    <a:ext cx="521510" cy="34036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632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02444" y="2883766"/>
                <a:ext cx="2138791" cy="642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44" y="2883766"/>
                <a:ext cx="2138791" cy="642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02444" y="1469867"/>
                <a:ext cx="1353255" cy="626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444" y="1469867"/>
                <a:ext cx="1353255" cy="626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9270" y="4318369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a thin film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30162" y="4197307"/>
                <a:ext cx="5671233" cy="728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𝑧𝑐𝑜𝑠𝑒𝑐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𝑡𝑐𝑜𝑠𝑒𝑐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162" y="4197307"/>
                <a:ext cx="5671233" cy="728533"/>
              </a:xfrm>
              <a:prstGeom prst="rect">
                <a:avLst/>
              </a:prstGeom>
              <a:blipFill>
                <a:blip r:embed="rId5"/>
                <a:stretch>
                  <a:fillRect l="-108" r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321151" y="1625754"/>
            <a:ext cx="23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Absorption along path 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5439" y="2743600"/>
            <a:ext cx="245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Integrated absorption of all paths along the beam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05757" y="5231808"/>
                <a:ext cx="3153364" cy="1227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𝑡𝑐𝑜𝑠𝑒𝑐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/>
                            <m:t>) 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𝑡𝑐𝑜𝑠𝑒𝑐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/>
                            <m:t>)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57" y="5231808"/>
                <a:ext cx="3153364" cy="1227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21151" y="5516437"/>
                <a:ext cx="1986506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𝐴𝐶𝐹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51" y="5516437"/>
                <a:ext cx="1986506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18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Quantification – Single element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84281" y="1528827"/>
                <a:ext cx="363580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281" y="1528827"/>
                <a:ext cx="3635803" cy="617861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0875" y="6211669"/>
            <a:ext cx="748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Watanabe et al. </a:t>
            </a:r>
            <a:r>
              <a:rPr lang="en-GB" i="1" dirty="0" err="1">
                <a:cs typeface="Arial" panose="020B0604020202020204" pitchFamily="34" charset="0"/>
              </a:rPr>
              <a:t>Ultramic</a:t>
            </a:r>
            <a:r>
              <a:rPr lang="en-GB" i="1" dirty="0">
                <a:cs typeface="Arial" panose="020B0604020202020204" pitchFamily="34" charset="0"/>
              </a:rPr>
              <a:t>.</a:t>
            </a:r>
            <a:r>
              <a:rPr lang="en-GB" dirty="0">
                <a:cs typeface="Arial" panose="020B0604020202020204" pitchFamily="34" charset="0"/>
              </a:rPr>
              <a:t> (1996) </a:t>
            </a:r>
            <a:r>
              <a:rPr lang="en-GB" b="1" dirty="0">
                <a:cs typeface="Arial" panose="020B0604020202020204" pitchFamily="34" charset="0"/>
              </a:rPr>
              <a:t>65</a:t>
            </a:r>
            <a:r>
              <a:rPr lang="en-GB" dirty="0">
                <a:cs typeface="Arial" panose="020B0604020202020204" pitchFamily="34" charset="0"/>
              </a:rPr>
              <a:t>, 187-198</a:t>
            </a:r>
          </a:p>
          <a:p>
            <a:r>
              <a:rPr lang="en-GB" dirty="0">
                <a:cs typeface="Arial" panose="020B0604020202020204" pitchFamily="34" charset="0"/>
              </a:rPr>
              <a:t>Watanabe &amp; Williams </a:t>
            </a:r>
            <a:r>
              <a:rPr lang="en-GB" i="1" dirty="0">
                <a:cs typeface="Arial" panose="020B0604020202020204" pitchFamily="34" charset="0"/>
              </a:rPr>
              <a:t>J. </a:t>
            </a:r>
            <a:r>
              <a:rPr lang="en-GB" i="1" dirty="0" err="1">
                <a:cs typeface="Arial" panose="020B0604020202020204" pitchFamily="34" charset="0"/>
              </a:rPr>
              <a:t>Microsc</a:t>
            </a:r>
            <a:r>
              <a:rPr lang="en-GB" i="1" dirty="0">
                <a:cs typeface="Arial" panose="020B0604020202020204" pitchFamily="34" charset="0"/>
              </a:rPr>
              <a:t>. </a:t>
            </a:r>
            <a:r>
              <a:rPr lang="en-GB" dirty="0">
                <a:cs typeface="Arial" panose="020B0604020202020204" pitchFamily="34" charset="0"/>
              </a:rPr>
              <a:t>(2006) </a:t>
            </a:r>
            <a:r>
              <a:rPr lang="en-GB" b="1" dirty="0">
                <a:cs typeface="Arial" panose="020B0604020202020204" pitchFamily="34" charset="0"/>
              </a:rPr>
              <a:t>221</a:t>
            </a:r>
            <a:r>
              <a:rPr lang="en-GB" dirty="0">
                <a:cs typeface="Arial" panose="020B0604020202020204" pitchFamily="34" charset="0"/>
              </a:rPr>
              <a:t>, 89-109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423113" y="6488668"/>
            <a:ext cx="5768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K. E. MacArthur et al. </a:t>
            </a:r>
            <a:r>
              <a:rPr lang="en-GB" dirty="0" err="1"/>
              <a:t>Microsc</a:t>
            </a:r>
            <a:r>
              <a:rPr lang="en-GB" dirty="0"/>
              <a:t>. </a:t>
            </a:r>
            <a:r>
              <a:rPr lang="en-GB" dirty="0" err="1"/>
              <a:t>Microanal</a:t>
            </a:r>
            <a:r>
              <a:rPr lang="en-GB" dirty="0"/>
              <a:t>. </a:t>
            </a:r>
            <a:r>
              <a:rPr lang="en-GB" b="1" dirty="0"/>
              <a:t>22</a:t>
            </a:r>
            <a:r>
              <a:rPr lang="en-GB" dirty="0"/>
              <a:t> (2016) 71–81.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2323" y="2428125"/>
                <a:ext cx="363580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23" y="2428125"/>
                <a:ext cx="3635803" cy="61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7032" y="3318470"/>
                <a:ext cx="1330364" cy="565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032" y="3318470"/>
                <a:ext cx="1330364" cy="565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5241" y="4180529"/>
                <a:ext cx="2889061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41" y="4180529"/>
                <a:ext cx="2889061" cy="617861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00173" y="2423687"/>
                <a:ext cx="3083728" cy="620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173" y="2423687"/>
                <a:ext cx="3083728" cy="620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99297" y="3314528"/>
                <a:ext cx="1193724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297" y="3314528"/>
                <a:ext cx="1193724" cy="565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79603" y="4225284"/>
                <a:ext cx="237616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603" y="4225284"/>
                <a:ext cx="2376163" cy="565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165635" y="5297353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Zeta-factor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25589" y="5297353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Cross-section</a:t>
            </a:r>
          </a:p>
        </p:txBody>
      </p:sp>
    </p:spTree>
    <p:extLst>
      <p:ext uri="{BB962C8B-B14F-4D97-AF65-F5344CB8AC3E}">
        <p14:creationId xmlns:p14="http://schemas.microsoft.com/office/powerpoint/2010/main" val="394014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+mn-lt"/>
              </a:rPr>
              <a:t>Quantification-</a:t>
            </a:r>
            <a:r>
              <a:rPr lang="en-GB" cap="none" dirty="0" err="1">
                <a:latin typeface="+mn-lt"/>
              </a:rPr>
              <a:t>zeta_Factors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561549" y="3407569"/>
            <a:ext cx="9284368" cy="2036761"/>
          </a:xfrm>
        </p:spPr>
        <p:txBody>
          <a:bodyPr/>
          <a:lstStyle/>
          <a:p>
            <a:r>
              <a:rPr lang="en-US" dirty="0"/>
              <a:t>Requires list of zeta-factors in same order as image stack.</a:t>
            </a:r>
          </a:p>
          <a:p>
            <a:r>
              <a:rPr lang="en-US" dirty="0"/>
              <a:t>zeta-factors based on Mass units. </a:t>
            </a:r>
          </a:p>
          <a:p>
            <a:r>
              <a:rPr lang="en-US" dirty="0"/>
              <a:t>Returns a list of atomic (or weight) percent maps for each element and the mass thickness map for the sample.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496" y="1664495"/>
            <a:ext cx="6086475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531" y="2089150"/>
            <a:ext cx="53625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+mn-lt"/>
              </a:rPr>
              <a:t>Quantification-</a:t>
            </a:r>
            <a:r>
              <a:rPr lang="en-GB" cap="none" dirty="0" err="1">
                <a:latin typeface="+mn-lt"/>
              </a:rPr>
              <a:t>cross_section</a:t>
            </a:r>
            <a:endParaRPr lang="en-GB" cap="none" dirty="0">
              <a:latin typeface="+mn-lt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689811" y="3640221"/>
            <a:ext cx="11229473" cy="2168357"/>
          </a:xfrm>
        </p:spPr>
        <p:txBody>
          <a:bodyPr/>
          <a:lstStyle/>
          <a:p>
            <a:r>
              <a:rPr lang="en-US" dirty="0"/>
              <a:t>Requires list of experimental </a:t>
            </a:r>
            <a:r>
              <a:rPr lang="en-US" dirty="0" err="1"/>
              <a:t>cross_sections</a:t>
            </a:r>
            <a:r>
              <a:rPr lang="en-US" dirty="0"/>
              <a:t> in same order as image stack.</a:t>
            </a:r>
          </a:p>
          <a:p>
            <a:r>
              <a:rPr lang="en-US" dirty="0"/>
              <a:t>Cross sections based on atomic units. </a:t>
            </a:r>
          </a:p>
          <a:p>
            <a:r>
              <a:rPr lang="en-US" dirty="0"/>
              <a:t>Returns a list of atomic percent maps for each element.</a:t>
            </a:r>
          </a:p>
          <a:p>
            <a:r>
              <a:rPr lang="en-US" dirty="0"/>
              <a:t>Returns list of the number of atoms per pixel maps for each element.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8363"/>
            <a:ext cx="6096000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2163762"/>
            <a:ext cx="51530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+mn-lt"/>
              </a:rPr>
              <a:t>Quantification - Tips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15425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0" y="28252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>
                <a:latin typeface="Arial" charset="0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1" y="409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4127500"/>
            <a:ext cx="0" cy="596900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9600" y="5677720"/>
            <a:ext cx="0" cy="669106"/>
          </a:xfrm>
          <a:prstGeom prst="straightConnector1">
            <a:avLst/>
          </a:prstGeom>
          <a:ln w="285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9"/>
          <p:cNvSpPr>
            <a:spLocks noGrp="1"/>
          </p:cNvSpPr>
          <p:nvPr>
            <p:ph sz="quarter" idx="1"/>
          </p:nvPr>
        </p:nvSpPr>
        <p:spPr>
          <a:xfrm>
            <a:off x="593558" y="1752600"/>
            <a:ext cx="11245516" cy="3749842"/>
          </a:xfrm>
        </p:spPr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zeta_factors</a:t>
            </a:r>
            <a:r>
              <a:rPr lang="en-US" dirty="0"/>
              <a:t> and </a:t>
            </a:r>
            <a:r>
              <a:rPr lang="en-US" dirty="0" err="1"/>
              <a:t>cross_sections</a:t>
            </a:r>
            <a:r>
              <a:rPr lang="en-US" dirty="0"/>
              <a:t> require a calculation of the electron </a:t>
            </a:r>
            <a:r>
              <a:rPr lang="en-US" dirty="0" err="1"/>
              <a:t>fluence</a:t>
            </a:r>
            <a:r>
              <a:rPr lang="en-US" dirty="0"/>
              <a:t>. Therefore the following parameters must be set:</a:t>
            </a:r>
          </a:p>
          <a:p>
            <a:pPr lvl="1"/>
            <a:r>
              <a:rPr lang="en-US" dirty="0" err="1"/>
              <a:t>s.set_microscope_parameters</a:t>
            </a:r>
            <a:r>
              <a:rPr lang="en-US" dirty="0"/>
              <a:t>(</a:t>
            </a:r>
            <a:r>
              <a:rPr lang="en-US" dirty="0" err="1"/>
              <a:t>beam_current</a:t>
            </a:r>
            <a:r>
              <a:rPr lang="en-US" dirty="0"/>
              <a:t> = 0.0432)</a:t>
            </a:r>
          </a:p>
          <a:p>
            <a:pPr lvl="1"/>
            <a:r>
              <a:rPr lang="en-US" dirty="0" err="1"/>
              <a:t>s.set_microscope_parameters</a:t>
            </a:r>
            <a:r>
              <a:rPr lang="en-US" dirty="0"/>
              <a:t>(</a:t>
            </a:r>
            <a:r>
              <a:rPr lang="en-US" dirty="0" err="1"/>
              <a:t>live_time</a:t>
            </a:r>
            <a:r>
              <a:rPr lang="en-US" dirty="0"/>
              <a:t> = 0.003024)</a:t>
            </a:r>
          </a:p>
          <a:p>
            <a:pPr lvl="1"/>
            <a:endParaRPr lang="en-US" dirty="0"/>
          </a:p>
          <a:p>
            <a:r>
              <a:rPr lang="en-US" dirty="0"/>
              <a:t>If an element is repeated in the stack of images e.g. </a:t>
            </a:r>
            <a:r>
              <a:rPr lang="en-US" dirty="0" err="1"/>
              <a:t>Ka</a:t>
            </a:r>
            <a:r>
              <a:rPr lang="en-US" dirty="0"/>
              <a:t> and Kb it must be repeated in the list of factors. – This means you can specify a different quantification for each sub-shell if wanted.</a:t>
            </a:r>
          </a:p>
        </p:txBody>
      </p:sp>
    </p:spTree>
    <p:extLst>
      <p:ext uri="{BB962C8B-B14F-4D97-AF65-F5344CB8AC3E}">
        <p14:creationId xmlns:p14="http://schemas.microsoft.com/office/powerpoint/2010/main" val="55865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A sample Energy Dispersive X-ray Spectroscopy (EDS)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04" y="1608055"/>
            <a:ext cx="7448359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0590" y="2648332"/>
            <a:ext cx="445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you go from a set of X-ray peaks to the composition of your sample?</a:t>
            </a:r>
          </a:p>
        </p:txBody>
      </p:sp>
    </p:spTree>
    <p:extLst>
      <p:ext uri="{BB962C8B-B14F-4D97-AF65-F5344CB8AC3E}">
        <p14:creationId xmlns:p14="http://schemas.microsoft.com/office/powerpoint/2010/main" val="92074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are X-ray detectors always above sample? - Bremsstrahlung</a:t>
            </a:r>
          </a:p>
        </p:txBody>
      </p:sp>
      <p:pic>
        <p:nvPicPr>
          <p:cNvPr id="4" name="Picture 2" descr="Image result for bremsstrahlu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9" b="13791"/>
          <a:stretch/>
        </p:blipFill>
        <p:spPr bwMode="auto">
          <a:xfrm>
            <a:off x="1375393" y="1542134"/>
            <a:ext cx="3424989" cy="289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942" y="1438072"/>
            <a:ext cx="3810000" cy="4454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01942" y="1438072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72183" y="2251668"/>
            <a:ext cx="12795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Characteristic</a:t>
            </a:r>
          </a:p>
          <a:p>
            <a:r>
              <a:rPr lang="en-US" sz="1400" dirty="0"/>
              <a:t>~Isotropic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995517" y="4766268"/>
            <a:ext cx="16094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Continuum</a:t>
            </a:r>
          </a:p>
          <a:p>
            <a:r>
              <a:rPr lang="en-US" sz="1400" dirty="0"/>
              <a:t>Highly Anisotropic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99542" y="5246694"/>
            <a:ext cx="529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Bremsstrahlung produced due to inelastic scattering of electron by nucleus (predominantly).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8402" y="2624653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79671" y="4433241"/>
            <a:ext cx="24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Bremsstrahlung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8029" y="5760966"/>
            <a:ext cx="44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Bremsstrahlung is highly forward peaked.</a:t>
            </a:r>
          </a:p>
        </p:txBody>
      </p:sp>
    </p:spTree>
    <p:extLst>
      <p:ext uri="{BB962C8B-B14F-4D97-AF65-F5344CB8AC3E}">
        <p14:creationId xmlns:p14="http://schemas.microsoft.com/office/powerpoint/2010/main" val="25594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Bremsstrahlung continued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344779" y="1712494"/>
            <a:ext cx="2237874" cy="59756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Kramers</a:t>
            </a:r>
            <a:r>
              <a:rPr lang="en-US" dirty="0"/>
              <a:t>’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80" y="1515477"/>
            <a:ext cx="2133600" cy="895350"/>
          </a:xfrm>
          <a:prstGeom prst="rect">
            <a:avLst/>
          </a:prstGeom>
        </p:spPr>
      </p:pic>
      <p:pic>
        <p:nvPicPr>
          <p:cNvPr id="6" name="Picture 4" descr="Image result for bremsstrahlu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20285"/>
          <a:stretch/>
        </p:blipFill>
        <p:spPr bwMode="auto">
          <a:xfrm>
            <a:off x="1388995" y="2907632"/>
            <a:ext cx="98131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5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– (aka Topics we haven’t covered)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52337"/>
            <a:ext cx="10515600" cy="4364205"/>
          </a:xfrm>
        </p:spPr>
        <p:txBody>
          <a:bodyPr/>
          <a:lstStyle/>
          <a:p>
            <a:r>
              <a:rPr lang="en-GB" dirty="0"/>
              <a:t>Have assumed thin film throughout, i.e. no fluorescence and no change in integrated flux with depth.</a:t>
            </a:r>
          </a:p>
        </p:txBody>
      </p:sp>
      <p:pic>
        <p:nvPicPr>
          <p:cNvPr id="2050" name="Picture 2" descr="Image result for casino electron microscopy 200 k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b="10022"/>
          <a:stretch/>
        </p:blipFill>
        <p:spPr bwMode="auto">
          <a:xfrm>
            <a:off x="508340" y="2865271"/>
            <a:ext cx="3843644" cy="36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011" y="2662989"/>
            <a:ext cx="657726" cy="48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670885" y="2858544"/>
            <a:ext cx="5536213" cy="2279122"/>
            <a:chOff x="5622759" y="2342259"/>
            <a:chExt cx="5536213" cy="2279122"/>
          </a:xfrm>
        </p:grpSpPr>
        <p:sp>
          <p:nvSpPr>
            <p:cNvPr id="6" name="Rectangle 5"/>
            <p:cNvSpPr/>
            <p:nvPr/>
          </p:nvSpPr>
          <p:spPr>
            <a:xfrm>
              <a:off x="5622759" y="3481820"/>
              <a:ext cx="5536213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rapezoid 6"/>
            <p:cNvSpPr/>
            <p:nvPr/>
          </p:nvSpPr>
          <p:spPr>
            <a:xfrm rot="10800000">
              <a:off x="6588513" y="2342259"/>
              <a:ext cx="652224" cy="1139561"/>
            </a:xfrm>
            <a:prstGeom prst="trapezoid">
              <a:avLst>
                <a:gd name="adj" fmla="val 361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6524299" y="2342259"/>
              <a:ext cx="784815" cy="65208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STEM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Probe</a:t>
              </a:r>
              <a:endPara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22966" y="3481819"/>
              <a:ext cx="183317" cy="11395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cxnSp>
        <p:nvCxnSpPr>
          <p:cNvPr id="21" name="Straight Arrow Connector 20"/>
          <p:cNvCxnSpPr>
            <a:stCxn id="9" idx="1"/>
          </p:cNvCxnSpPr>
          <p:nvPr/>
        </p:nvCxnSpPr>
        <p:spPr>
          <a:xfrm>
            <a:off x="6871092" y="4567885"/>
            <a:ext cx="2080403" cy="1675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035037" y="3428324"/>
            <a:ext cx="1395788" cy="13281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54409" y="4735470"/>
            <a:ext cx="144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Primary X-ray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04683" y="4420892"/>
            <a:ext cx="17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Secondary X-ray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4247" y="2850049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X-ray fluorescence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0885" y="5764573"/>
            <a:ext cx="547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SEM have much more complicated matrix corrections.</a:t>
            </a:r>
          </a:p>
        </p:txBody>
      </p:sp>
    </p:spTree>
    <p:extLst>
      <p:ext uri="{BB962C8B-B14F-4D97-AF65-F5344CB8AC3E}">
        <p14:creationId xmlns:p14="http://schemas.microsoft.com/office/powerpoint/2010/main" val="216826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65204"/>
            <a:ext cx="5706980" cy="4351338"/>
          </a:xfrm>
        </p:spPr>
        <p:txBody>
          <a:bodyPr/>
          <a:lstStyle/>
          <a:p>
            <a:r>
              <a:rPr lang="en-GB" dirty="0"/>
              <a:t>For X-ray absorption, assume a point detector but X-ray detectors keep subtending larger solid angles.</a:t>
            </a:r>
          </a:p>
          <a:p>
            <a:endParaRPr lang="en-GB" dirty="0"/>
          </a:p>
          <a:p>
            <a:r>
              <a:rPr lang="en-GB" dirty="0"/>
              <a:t>Should we integrate over a range of take-off angles?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– (aka Topics we haven’t covered)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058" t="10436" r="1434" b="40127"/>
          <a:stretch/>
        </p:blipFill>
        <p:spPr>
          <a:xfrm>
            <a:off x="6621378" y="1525934"/>
            <a:ext cx="4732421" cy="39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1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 – (aka Topics we haven’t covered)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65204"/>
            <a:ext cx="4487780" cy="4351338"/>
          </a:xfrm>
        </p:spPr>
        <p:txBody>
          <a:bodyPr/>
          <a:lstStyle/>
          <a:p>
            <a:r>
              <a:rPr lang="en-GB" dirty="0"/>
              <a:t>Collection solid angle may be fixed but ‘effective’ solid angle can change with holder / tilting of sample.</a:t>
            </a:r>
          </a:p>
          <a:p>
            <a:endParaRPr lang="en-GB" dirty="0"/>
          </a:p>
          <a:p>
            <a:r>
              <a:rPr lang="en-GB" dirty="0"/>
              <a:t>Important for spectra collected on E02 or if tilting on E01!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390" y="1682667"/>
            <a:ext cx="1863904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306" y="1920792"/>
            <a:ext cx="30003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33077" y="3344931"/>
                <a:ext cx="2981650" cy="528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077" y="3344931"/>
                <a:ext cx="2981650" cy="528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76928" y="4395538"/>
            <a:ext cx="224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X-ray generation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4423" y="4395538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Sample specifics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37684" y="4395538"/>
            <a:ext cx="264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Detector properties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3418" y="2719401"/>
            <a:ext cx="687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Equation for X-ray intensity from sample in STEM-EDX</a:t>
            </a: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2999351" y="3856592"/>
            <a:ext cx="2208511" cy="538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 flipH="1">
            <a:off x="6127068" y="3856592"/>
            <a:ext cx="18174" cy="53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6622230" y="3873281"/>
            <a:ext cx="2837226" cy="5222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05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generation</a:t>
            </a:r>
          </a:p>
        </p:txBody>
      </p:sp>
      <p:pic>
        <p:nvPicPr>
          <p:cNvPr id="1026" name="Picture 2" descr="Image result for x-ray line nomencl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9" y="1574530"/>
            <a:ext cx="5427379" cy="47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18042" y="2789743"/>
                <a:ext cx="4359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𝑖𝑛𝑒𝑙𝑎𝑠𝑡𝑖𝑐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𝑠𝑐𝑎𝑡𝑡𝑒𝑟𝑖𝑛𝑔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𝑒𝑣𝑒𝑛𝑡𝑠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42" y="2789743"/>
                <a:ext cx="4359399" cy="276999"/>
              </a:xfrm>
              <a:prstGeom prst="rect">
                <a:avLst/>
              </a:prstGeom>
              <a:blipFill>
                <a:blip r:embed="rId3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76817" y="3375415"/>
                <a:ext cx="5189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ionisation cross-section for </a:t>
                </a:r>
                <a:r>
                  <a:rPr lang="el-GR" dirty="0"/>
                  <a:t>α</a:t>
                </a:r>
                <a:r>
                  <a:rPr lang="en-GB" dirty="0"/>
                  <a:t>-shell of element A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17" y="3375415"/>
                <a:ext cx="518969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92859" y="3782542"/>
                <a:ext cx="4342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number density of atoms of element A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859" y="3782542"/>
                <a:ext cx="4342535" cy="369332"/>
              </a:xfrm>
              <a:prstGeom prst="rect">
                <a:avLst/>
              </a:prstGeom>
              <a:blipFill>
                <a:blip r:embed="rId5"/>
                <a:stretch>
                  <a:fillRect t="-8197" r="-28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60941" y="4234076"/>
                <a:ext cx="3517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incident number of electrons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41" y="4234076"/>
                <a:ext cx="3517822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37457" y="4661069"/>
                <a:ext cx="21700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sample thickness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57" y="4661069"/>
                <a:ext cx="2170018" cy="369332"/>
              </a:xfrm>
              <a:prstGeom prst="rect">
                <a:avLst/>
              </a:prstGeom>
              <a:blipFill>
                <a:blip r:embed="rId7"/>
                <a:stretch>
                  <a:fillRect t="-10000" r="-224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33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X-ray generation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57" y="1130968"/>
            <a:ext cx="4385852" cy="4636921"/>
          </a:xfrm>
        </p:spPr>
      </p:pic>
      <p:sp>
        <p:nvSpPr>
          <p:cNvPr id="5" name="TextBox 4"/>
          <p:cNvSpPr txBox="1"/>
          <p:nvPr/>
        </p:nvSpPr>
        <p:spPr>
          <a:xfrm>
            <a:off x="7542867" y="5767889"/>
            <a:ext cx="411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Feldman &amp; Mayer, Fundamentals of Surface and Thin Film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2898" y="4092448"/>
                <a:ext cx="3974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𝑟𝑎𝑦𝑠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𝑒𝑚𝑖𝑡𝑡𝑒𝑑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98" y="4092448"/>
                <a:ext cx="3974614" cy="276999"/>
              </a:xfrm>
              <a:prstGeom prst="rect">
                <a:avLst/>
              </a:prstGeom>
              <a:blipFill>
                <a:blip r:embed="rId3"/>
                <a:stretch>
                  <a:fillRect l="-153"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9986" y="4549078"/>
                <a:ext cx="482055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radiative partition function for </a:t>
                </a:r>
                <a:r>
                  <a:rPr lang="el-GR" dirty="0"/>
                  <a:t>α</a:t>
                </a:r>
                <a:r>
                  <a:rPr lang="en-GB" dirty="0"/>
                  <a:t> X-ray line</a:t>
                </a:r>
              </a:p>
              <a:p>
                <a:r>
                  <a:rPr lang="en-GB" dirty="0"/>
                  <a:t>          (proportion of transitions from the </a:t>
                </a:r>
              </a:p>
              <a:p>
                <a:r>
                  <a:rPr lang="en-GB" dirty="0"/>
                  <a:t>           particular sub-shell)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86" y="4549078"/>
                <a:ext cx="4820550" cy="923330"/>
              </a:xfrm>
              <a:prstGeom prst="rect">
                <a:avLst/>
              </a:prstGeom>
              <a:blipFill>
                <a:blip r:embed="rId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10483" y="5490890"/>
                <a:ext cx="488678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fluorescence yield (proportion of transitions</a:t>
                </a:r>
              </a:p>
              <a:p>
                <a:r>
                  <a:rPr lang="en-GB" dirty="0"/>
                  <a:t>           that result in X-ray emission (vs electron </a:t>
                </a:r>
              </a:p>
              <a:p>
                <a:r>
                  <a:rPr lang="en-GB" dirty="0"/>
                  <a:t>           emission))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83" y="5490890"/>
                <a:ext cx="4886787" cy="923330"/>
              </a:xfrm>
              <a:prstGeom prst="rect">
                <a:avLst/>
              </a:prstGeom>
              <a:blipFill>
                <a:blip r:embed="rId5"/>
                <a:stretch>
                  <a:fillRect t="-3974" r="-3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mage result for x-ray line nomencla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3" y="1217594"/>
            <a:ext cx="3051197" cy="26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1169" y="1734545"/>
                <a:ext cx="232302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u="sng" dirty="0"/>
                  <a:t> for K X-rays</a:t>
                </a:r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α</a:t>
                </a:r>
                <a:r>
                  <a:rPr lang="en-US" baseline="-25000" dirty="0"/>
                  <a:t>1</a:t>
                </a:r>
                <a:r>
                  <a:rPr lang="en-US" dirty="0"/>
                  <a:t> = 100</a:t>
                </a:r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α</a:t>
                </a:r>
                <a:r>
                  <a:rPr lang="en-US" baseline="-25000" dirty="0"/>
                  <a:t>2</a:t>
                </a:r>
                <a:r>
                  <a:rPr lang="en-US" dirty="0"/>
                  <a:t> = 50</a:t>
                </a:r>
                <a:endParaRPr lang="en-US" baseline="-25000" dirty="0"/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β</a:t>
                </a:r>
                <a:r>
                  <a:rPr lang="en-US" baseline="-25000" dirty="0"/>
                  <a:t>1</a:t>
                </a:r>
                <a:r>
                  <a:rPr lang="en-US" dirty="0"/>
                  <a:t> = 15-30</a:t>
                </a:r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β</a:t>
                </a:r>
                <a:r>
                  <a:rPr lang="en-US" baseline="-25000" dirty="0"/>
                  <a:t>2</a:t>
                </a:r>
                <a:r>
                  <a:rPr lang="en-US" dirty="0"/>
                  <a:t> = 1-10</a:t>
                </a:r>
                <a:endParaRPr lang="en-GB" baseline="-25000" dirty="0"/>
              </a:p>
              <a:p>
                <a:r>
                  <a:rPr lang="en-US" dirty="0"/>
                  <a:t>K</a:t>
                </a:r>
                <a:r>
                  <a:rPr lang="el-GR" baseline="-25000" dirty="0"/>
                  <a:t>β</a:t>
                </a:r>
                <a:r>
                  <a:rPr lang="en-US" baseline="-25000" dirty="0"/>
                  <a:t>3</a:t>
                </a:r>
                <a:r>
                  <a:rPr lang="en-US" dirty="0"/>
                  <a:t> = 6-15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169" y="1734545"/>
                <a:ext cx="2323028" cy="1754326"/>
              </a:xfrm>
              <a:prstGeom prst="rect">
                <a:avLst/>
              </a:prstGeom>
              <a:blipFill>
                <a:blip r:embed="rId7"/>
                <a:stretch>
                  <a:fillRect l="-2362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78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Detecting X-rays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393" y="1497313"/>
            <a:ext cx="7062577" cy="3548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8349" y="5412172"/>
            <a:ext cx="483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 detector of choice – Silicon Drift Detector</a:t>
            </a:r>
          </a:p>
        </p:txBody>
      </p:sp>
      <p:pic>
        <p:nvPicPr>
          <p:cNvPr id="1026" name="Picture 2" descr="Image result for sem edx pulse process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5" t="25137" r="1096" b="10364"/>
          <a:stretch/>
        </p:blipFill>
        <p:spPr bwMode="auto">
          <a:xfrm>
            <a:off x="8357228" y="1837112"/>
            <a:ext cx="3649288" cy="29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68444" y="4896198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Signal from FET</a:t>
            </a:r>
          </a:p>
        </p:txBody>
      </p:sp>
    </p:spTree>
    <p:extLst>
      <p:ext uri="{BB962C8B-B14F-4D97-AF65-F5344CB8AC3E}">
        <p14:creationId xmlns:p14="http://schemas.microsoft.com/office/powerpoint/2010/main" val="61430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Detecting X-rays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8915" y="2039618"/>
            <a:ext cx="6827810" cy="3960130"/>
            <a:chOff x="4792889" y="2039617"/>
            <a:chExt cx="6913836" cy="40100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889" y="2039617"/>
              <a:ext cx="6913836" cy="40100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92889" y="3400926"/>
              <a:ext cx="501006" cy="352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8541" y="1737597"/>
                <a:ext cx="4805354" cy="528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𝑟𝑎𝑦𝑠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1" y="1737597"/>
                <a:ext cx="4805354" cy="528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8541" y="2624528"/>
                <a:ext cx="40995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Detector efficiency for X-rays of          </a:t>
                </a:r>
              </a:p>
              <a:p>
                <a:r>
                  <a:rPr lang="en-GB" dirty="0"/>
                  <a:t>          energy equivalent to the </a:t>
                </a:r>
                <a:r>
                  <a:rPr lang="el-GR" dirty="0"/>
                  <a:t>α</a:t>
                </a:r>
                <a:r>
                  <a:rPr lang="en-GB" dirty="0"/>
                  <a:t> X-ray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1" y="2624528"/>
                <a:ext cx="4099501" cy="646331"/>
              </a:xfrm>
              <a:prstGeom prst="rect">
                <a:avLst/>
              </a:prstGeom>
              <a:blipFill>
                <a:blip r:embed="rId4"/>
                <a:stretch>
                  <a:fillRect t="-5660" r="-237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8752" y="3288270"/>
                <a:ext cx="2624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Collection solid angle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52" y="3288270"/>
                <a:ext cx="2624436" cy="369332"/>
              </a:xfrm>
              <a:prstGeom prst="rect">
                <a:avLst/>
              </a:prstGeom>
              <a:blipFill>
                <a:blip r:embed="rId5"/>
                <a:stretch>
                  <a:fillRect t="-8197" r="-1160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3" y="4019683"/>
            <a:ext cx="4477375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Quantification – Cliff-Lorimer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752" y="1916971"/>
                <a:ext cx="4805354" cy="528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#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𝑟𝑎𝑦𝑠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𝑑𝑒𝑡𝑒𝑐𝑡𝑒𝑑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52" y="1916971"/>
                <a:ext cx="4805354" cy="528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5479" y="3417146"/>
                <a:ext cx="363580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479" y="3417146"/>
                <a:ext cx="3635803" cy="61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0355" y="4721765"/>
                <a:ext cx="1202637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55" y="4721765"/>
                <a:ext cx="1202637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1271" y="4490869"/>
                <a:ext cx="2386359" cy="102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271" y="4490869"/>
                <a:ext cx="2386359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0875" y="6211669"/>
            <a:ext cx="748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Cliff &amp; Lorimer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Microsc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(1975)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203-207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Watanabe &amp; Williams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Microsc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(2006)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89-109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42164" y="1852114"/>
                <a:ext cx="1409360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164" y="1852114"/>
                <a:ext cx="1409360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54134" y="1378732"/>
                <a:ext cx="3426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Weight fraction of element A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134" y="1378732"/>
                <a:ext cx="3426772" cy="369332"/>
              </a:xfrm>
              <a:prstGeom prst="rect">
                <a:avLst/>
              </a:prstGeom>
              <a:blipFill>
                <a:blip r:embed="rId7"/>
                <a:stretch>
                  <a:fillRect t="-8197" r="-53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44035" y="1854087"/>
                <a:ext cx="2551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Avogadro’s number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35" y="1854087"/>
                <a:ext cx="2551019" cy="369332"/>
              </a:xfrm>
              <a:prstGeom prst="rect">
                <a:avLst/>
              </a:prstGeom>
              <a:blipFill>
                <a:blip r:embed="rId8"/>
                <a:stretch>
                  <a:fillRect t="-8197" r="-119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05942" y="2291402"/>
                <a:ext cx="2284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Density of sample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42" y="2291402"/>
                <a:ext cx="2284215" cy="369332"/>
              </a:xfrm>
              <a:prstGeom prst="rect">
                <a:avLst/>
              </a:prstGeom>
              <a:blipFill>
                <a:blip r:embed="rId9"/>
                <a:stretch>
                  <a:fillRect t="-10000" r="-16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44035" y="2714375"/>
                <a:ext cx="3345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Atomic weight of element A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35" y="2714375"/>
                <a:ext cx="3345596" cy="369332"/>
              </a:xfrm>
              <a:prstGeom prst="rect">
                <a:avLst/>
              </a:prstGeom>
              <a:blipFill>
                <a:blip r:embed="rId10"/>
                <a:stretch>
                  <a:fillRect t="-8197" r="-54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05031" y="5594537"/>
            <a:ext cx="37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Cliff &amp; Lorimer’s well known equation!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1271" y="5598929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Don’t worry about this one!</a:t>
            </a:r>
          </a:p>
        </p:txBody>
      </p:sp>
    </p:spTree>
    <p:extLst>
      <p:ext uri="{BB962C8B-B14F-4D97-AF65-F5344CB8AC3E}">
        <p14:creationId xmlns:p14="http://schemas.microsoft.com/office/powerpoint/2010/main" val="125172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get Cliff Lorimer k-factors?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8568" y="1620253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Calculate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9052" y="1620253"/>
            <a:ext cx="101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6982" y="2196848"/>
                <a:ext cx="2386359" cy="102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82" y="2196848"/>
                <a:ext cx="2386359" cy="10275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4189" y="3785937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Need a reliable cross-section and detector efficiency in order to get an accurate answer.</a:t>
            </a:r>
          </a:p>
          <a:p>
            <a:endParaRPr lang="en-GB" dirty="0"/>
          </a:p>
          <a:p>
            <a:r>
              <a:rPr lang="en-GB" dirty="0"/>
              <a:t>Usually quoted to be accurate to ±10% for K peaks and ±20% for L peaks. Difficult for M peaks!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1138" y="2196848"/>
            <a:ext cx="4782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Get a standard sample and measure!</a:t>
            </a:r>
          </a:p>
          <a:p>
            <a:endParaRPr lang="en-GB" dirty="0"/>
          </a:p>
          <a:p>
            <a:r>
              <a:rPr lang="en-GB" dirty="0"/>
              <a:t>Your standard needs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Contain the elements you would like to measure.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a single known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change composition due to electron beam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sufficiently thin not to worry about absorption correction.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Can be tricky to get a suitable standard.</a:t>
            </a:r>
          </a:p>
        </p:txBody>
      </p:sp>
    </p:spTree>
    <p:extLst>
      <p:ext uri="{BB962C8B-B14F-4D97-AF65-F5344CB8AC3E}">
        <p14:creationId xmlns:p14="http://schemas.microsoft.com/office/powerpoint/2010/main" val="196221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33686</TotalTime>
  <Words>1163</Words>
  <Application>Microsoft Office PowerPoint</Application>
  <PresentationFormat>Widescreen</PresentationFormat>
  <Paragraphs>177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Introduction to Quantifying STEM-EDXS (XEDS) data</vt:lpstr>
      <vt:lpstr>Introduction</vt:lpstr>
      <vt:lpstr>Introduction</vt:lpstr>
      <vt:lpstr>X-ray generation</vt:lpstr>
      <vt:lpstr>X-ray generation</vt:lpstr>
      <vt:lpstr>Detecting X-rays</vt:lpstr>
      <vt:lpstr>Detecting X-rays</vt:lpstr>
      <vt:lpstr>Quantification – Cliff-Lorimer</vt:lpstr>
      <vt:lpstr>How do we get Cliff Lorimer k-factors?</vt:lpstr>
      <vt:lpstr>Workflow for quantifying EDX/S data</vt:lpstr>
      <vt:lpstr>Hyperspy – Getting Intensities</vt:lpstr>
      <vt:lpstr>Hyperspy – Getting Intensities</vt:lpstr>
      <vt:lpstr>Hyperspy - Quantification-K_Factors</vt:lpstr>
      <vt:lpstr>Errors in quantification</vt:lpstr>
      <vt:lpstr>Absorption Correction</vt:lpstr>
      <vt:lpstr>Quantification – Single element methods</vt:lpstr>
      <vt:lpstr>Quantification-zeta_Factors</vt:lpstr>
      <vt:lpstr>Quantification-cross_section</vt:lpstr>
      <vt:lpstr>Quantification - Tips</vt:lpstr>
      <vt:lpstr>Why are X-ray detectors always above sample? - Bremsstrahlung</vt:lpstr>
      <vt:lpstr>Bremsstrahlung continued</vt:lpstr>
      <vt:lpstr>Limitations – (aka Topics we haven’t covered)</vt:lpstr>
      <vt:lpstr>Limitations – (aka Topics we haven’t covered)</vt:lpstr>
      <vt:lpstr>Limitations – (aka Topics we haven’t covered)</vt:lpstr>
    </vt:vector>
  </TitlesOfParts>
  <Company>Diamond Light Source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Slater</dc:creator>
  <cp:lastModifiedBy>Thomas Slater</cp:lastModifiedBy>
  <cp:revision>46</cp:revision>
  <dcterms:created xsi:type="dcterms:W3CDTF">2019-02-22T09:00:57Z</dcterms:created>
  <dcterms:modified xsi:type="dcterms:W3CDTF">2021-04-22T09:06:08Z</dcterms:modified>
</cp:coreProperties>
</file>