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8" r:id="rId3"/>
    <p:sldId id="297" r:id="rId4"/>
    <p:sldId id="288" r:id="rId5"/>
    <p:sldId id="311" r:id="rId6"/>
    <p:sldId id="291" r:id="rId7"/>
    <p:sldId id="295" r:id="rId8"/>
    <p:sldId id="305" r:id="rId9"/>
    <p:sldId id="306" r:id="rId10"/>
    <p:sldId id="307" r:id="rId11"/>
    <p:sldId id="296" r:id="rId12"/>
    <p:sldId id="308" r:id="rId13"/>
    <p:sldId id="309" r:id="rId14"/>
    <p:sldId id="310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33CC"/>
    <a:srgbClr val="6600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57" autoAdjust="0"/>
  </p:normalViewPr>
  <p:slideViewPr>
    <p:cSldViewPr>
      <p:cViewPr>
        <p:scale>
          <a:sx n="100" d="100"/>
          <a:sy n="100" d="100"/>
        </p:scale>
        <p:origin x="48" y="15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FD49-E32E-4318-85EE-241CC0B47885}" type="datetimeFigureOut">
              <a:rPr lang="en-GB" smtClean="0"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CC8CE-46F7-4EF9-AFAD-BF11CCA2BD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6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C009AD-ACA9-4897-AB2A-9725984736F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5" descr="TUOM_4COL_cropped_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6950" cy="194786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597891" cy="8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1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609600"/>
          </a:xfrm>
        </p:spPr>
        <p:txBody>
          <a:bodyPr/>
          <a:lstStyle>
            <a:lvl1pPr algn="l">
              <a:defRPr sz="24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153400" cy="5287963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00314"/>
            <a:ext cx="3973284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4" y="700314"/>
            <a:ext cx="40386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6096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970" y="7003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53456"/>
            <a:ext cx="4040188" cy="4818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700314"/>
            <a:ext cx="40349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1353456"/>
            <a:ext cx="4041775" cy="4818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096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8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6096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6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199"/>
            <a:ext cx="8077199" cy="609601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7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5" descr="TUOM_4COL_cropped_300"/>
          <p:cNvPicPr>
            <a:picLocks noChangeAspect="1" noChangeArrowheads="1"/>
          </p:cNvPicPr>
          <p:nvPr userDrawn="1"/>
        </p:nvPicPr>
        <p:blipFill rotWithShape="1">
          <a:blip r:embed="rId12" cstate="print"/>
          <a:srcRect r="74030"/>
          <a:stretch/>
        </p:blipFill>
        <p:spPr bwMode="auto">
          <a:xfrm>
            <a:off x="0" y="0"/>
            <a:ext cx="588723" cy="1947863"/>
          </a:xfrm>
          <a:prstGeom prst="rect">
            <a:avLst/>
          </a:prstGeom>
          <a:noFill/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242755"/>
            <a:ext cx="137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245225"/>
            <a:ext cx="441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5225"/>
            <a:ext cx="53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891303-2950-42AD-86DC-ADF22064B11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172200"/>
            <a:ext cx="1905000" cy="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5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anderplas.com/speak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jn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nderplas.com/speaking.html" TargetMode="External"/><Relationship Id="rId5" Type="http://schemas.openxmlformats.org/officeDocument/2006/relationships/hyperlink" Target="https://ui.adsabs.harvard.edu/" TargetMode="External"/><Relationship Id="rId4" Type="http://schemas.openxmlformats.org/officeDocument/2006/relationships/hyperlink" Target="https://gist.github.com/jni/3339985a016572f178d3c2f18e27ec0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219200"/>
            <a:ext cx="6324600" cy="1371600"/>
          </a:xfrm>
        </p:spPr>
        <p:txBody>
          <a:bodyPr/>
          <a:lstStyle/>
          <a:p>
            <a:r>
              <a:rPr lang="en-US" sz="3600" b="1" dirty="0" smtClean="0"/>
              <a:t>Introduction to Python</a:t>
            </a:r>
            <a:br>
              <a:rPr lang="en-US" sz="3600" b="1" dirty="0" smtClean="0"/>
            </a:br>
            <a:r>
              <a:rPr lang="en-US" sz="3600" b="1" dirty="0" smtClean="0"/>
              <a:t>and </a:t>
            </a:r>
            <a:r>
              <a:rPr lang="en-US" sz="3600" b="1" dirty="0" err="1" smtClean="0"/>
              <a:t>HyperSpy</a:t>
            </a:r>
            <a:endParaRPr lang="en-GB" sz="36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65200" y="2774603"/>
            <a:ext cx="7645400" cy="1143000"/>
          </a:xfrm>
        </p:spPr>
        <p:txBody>
          <a:bodyPr/>
          <a:lstStyle/>
          <a:p>
            <a:pPr algn="l"/>
            <a:r>
              <a:rPr lang="en-US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Eric </a:t>
            </a:r>
            <a:r>
              <a:rPr lang="en-US" alt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Prestat</a:t>
            </a:r>
            <a:endParaRPr lang="en-US" alt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Department of Materials, University of Manchester, Manchester, UK</a:t>
            </a:r>
          </a:p>
          <a:p>
            <a:pPr algn="l"/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SuperSTEM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 Laboratory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SciTech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Daresbury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 Campus,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Daresbury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, UK</a:t>
            </a:r>
          </a:p>
        </p:txBody>
      </p:sp>
      <p:pic>
        <p:nvPicPr>
          <p:cNvPr id="1026" name="Picture 2" descr="F:\2-Teaching\summer_school_workshop\2018-HyperSpy_epsic\hyperspy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16400"/>
            <a:ext cx="21844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and slicing syntax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625" t="20952" r="10115" b="16191"/>
          <a:stretch/>
        </p:blipFill>
        <p:spPr>
          <a:xfrm>
            <a:off x="3962400" y="2438400"/>
            <a:ext cx="690562" cy="2286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12800" y="762001"/>
            <a:ext cx="3835400" cy="5364166"/>
          </a:xfrm>
        </p:spPr>
        <p:txBody>
          <a:bodyPr/>
          <a:lstStyle/>
          <a:p>
            <a:r>
              <a:rPr lang="en-US" dirty="0"/>
              <a:t>Indexing and slicing</a:t>
            </a:r>
          </a:p>
          <a:p>
            <a:pPr lvl="1"/>
            <a:r>
              <a:rPr lang="en-US" dirty="0"/>
              <a:t>How to select the specific part of the dataset we are interesting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Follow Python syntax </a:t>
            </a:r>
          </a:p>
          <a:p>
            <a:r>
              <a:rPr lang="en-US" dirty="0" smtClean="0"/>
              <a:t>Allow</a:t>
            </a:r>
          </a:p>
          <a:p>
            <a:pPr lvl="1"/>
            <a:r>
              <a:rPr lang="en-US" dirty="0" smtClean="0"/>
              <a:t>Independent </a:t>
            </a:r>
            <a:r>
              <a:rPr lang="en-US" dirty="0"/>
              <a:t>indexing of signal and navigation </a:t>
            </a:r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Indexing in calibrated values (using decimal numbers)</a:t>
            </a:r>
          </a:p>
          <a:p>
            <a:pPr lvl="1"/>
            <a:r>
              <a:rPr lang="en-US" dirty="0" smtClean="0"/>
              <a:t>Indexing with units (using string)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48" t="1227" r="15143" b="8046"/>
          <a:stretch/>
        </p:blipFill>
        <p:spPr>
          <a:xfrm>
            <a:off x="4724400" y="774702"/>
            <a:ext cx="4258462" cy="40925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762500" y="2084808"/>
            <a:ext cx="4313767" cy="12679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24401" y="3276402"/>
            <a:ext cx="4399492" cy="9145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24400" y="4191000"/>
            <a:ext cx="4313767" cy="765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to use </a:t>
            </a:r>
            <a:r>
              <a:rPr lang="en-US" dirty="0" err="1" smtClean="0"/>
              <a:t>HyperSpy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 </a:t>
            </a:r>
            <a:r>
              <a:rPr lang="en-US" dirty="0" err="1" smtClean="0"/>
              <a:t>Specialised</a:t>
            </a:r>
            <a:r>
              <a:rPr lang="en-US" dirty="0" smtClean="0"/>
              <a:t> data processing</a:t>
            </a:r>
          </a:p>
          <a:p>
            <a:r>
              <a:rPr lang="en-US" dirty="0" smtClean="0"/>
              <a:t>EDS</a:t>
            </a:r>
          </a:p>
          <a:p>
            <a:pPr lvl="1"/>
            <a:r>
              <a:rPr lang="en-US" dirty="0" smtClean="0"/>
              <a:t>Background removal</a:t>
            </a:r>
          </a:p>
          <a:p>
            <a:pPr lvl="1"/>
            <a:r>
              <a:rPr lang="en-US" dirty="0" smtClean="0"/>
              <a:t>Net intensity extraction</a:t>
            </a:r>
          </a:p>
          <a:p>
            <a:pPr lvl="1"/>
            <a:r>
              <a:rPr lang="en-US" dirty="0" smtClean="0"/>
              <a:t>Quantification (k-factor, </a:t>
            </a:r>
            <a:r>
              <a:rPr lang="en-US" dirty="0" err="1" smtClean="0"/>
              <a:t>ceta</a:t>
            </a:r>
            <a:r>
              <a:rPr lang="en-US" dirty="0" smtClean="0"/>
              <a:t>-factor, ionization cross section)</a:t>
            </a:r>
          </a:p>
          <a:p>
            <a:r>
              <a:rPr lang="en-US" dirty="0" smtClean="0"/>
              <a:t>EELS</a:t>
            </a:r>
          </a:p>
          <a:p>
            <a:pPr lvl="1"/>
            <a:r>
              <a:rPr lang="en-US" dirty="0" smtClean="0"/>
              <a:t>Background removal/core-loss intensity extraction</a:t>
            </a:r>
          </a:p>
          <a:p>
            <a:pPr lvl="1"/>
            <a:r>
              <a:rPr lang="en-US" dirty="0" smtClean="0"/>
              <a:t>Model fitting</a:t>
            </a:r>
          </a:p>
          <a:p>
            <a:r>
              <a:rPr lang="en-US" dirty="0" smtClean="0"/>
              <a:t>Dimensionality reduction and signal </a:t>
            </a:r>
            <a:r>
              <a:rPr lang="en-US" dirty="0" err="1" smtClean="0"/>
              <a:t>unmixing</a:t>
            </a:r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1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to load a stack of EDS spectrum image (FIB slice and view)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16097"/>
            <a:ext cx="6174851" cy="2393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/>
          <a:stretch/>
        </p:blipFill>
        <p:spPr>
          <a:xfrm>
            <a:off x="1447800" y="3012703"/>
            <a:ext cx="6896100" cy="3021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600200" y="2667000"/>
            <a:ext cx="6896100" cy="3616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GB" sz="135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background of an EELS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00" y="1371600"/>
            <a:ext cx="5725001" cy="43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notebook</a:t>
            </a:r>
          </a:p>
          <a:p>
            <a:pPr lvl="1"/>
            <a:r>
              <a:rPr lang="en-US" dirty="0" smtClean="0"/>
              <a:t>Run python code</a:t>
            </a:r>
            <a:endParaRPr lang="en-US" dirty="0" smtClean="0"/>
          </a:p>
          <a:p>
            <a:pPr lvl="1"/>
            <a:r>
              <a:rPr lang="en-US" dirty="0" smtClean="0"/>
              <a:t>Access documentation within the notebook (</a:t>
            </a:r>
            <a:r>
              <a:rPr lang="en-US" dirty="0" err="1" smtClean="0"/>
              <a:t>docstring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Create signal and loading data</a:t>
            </a:r>
          </a:p>
          <a:p>
            <a:r>
              <a:rPr lang="en-US" dirty="0" smtClean="0"/>
              <a:t>Read/modify calibration and </a:t>
            </a:r>
            <a:r>
              <a:rPr lang="en-US" dirty="0" err="1" smtClean="0"/>
              <a:t>metadaa</a:t>
            </a:r>
            <a:endParaRPr lang="en-US" dirty="0" smtClean="0"/>
          </a:p>
          <a:p>
            <a:r>
              <a:rPr lang="en-US" dirty="0" smtClean="0"/>
              <a:t>GUIs and </a:t>
            </a:r>
            <a:r>
              <a:rPr lang="en-US" dirty="0" err="1" smtClean="0"/>
              <a:t>visualisation</a:t>
            </a:r>
            <a:endParaRPr lang="en-US" dirty="0" smtClean="0"/>
          </a:p>
          <a:p>
            <a:r>
              <a:rPr lang="en-US" dirty="0" smtClean="0"/>
              <a:t>Indexing and slicing data</a:t>
            </a:r>
          </a:p>
          <a:p>
            <a:r>
              <a:rPr lang="en-US" dirty="0" smtClean="0"/>
              <a:t>ROIs and interactive </a:t>
            </a:r>
            <a:r>
              <a:rPr lang="en-US" dirty="0" err="1" smtClean="0"/>
              <a:t>operaiton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2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5105400" cy="5795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6096000"/>
            <a:ext cx="231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https://xkcd.com/353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601345" y="3543945"/>
            <a:ext cx="1447800" cy="685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1"/>
            <a:ext cx="8153400" cy="4343400"/>
          </a:xfrm>
        </p:spPr>
        <p:txBody>
          <a:bodyPr/>
          <a:lstStyle/>
          <a:p>
            <a:r>
              <a:rPr lang="en-US" dirty="0" smtClean="0"/>
              <a:t>Learn about Python and </a:t>
            </a:r>
            <a:r>
              <a:rPr lang="en-US" dirty="0" err="1" smtClean="0"/>
              <a:t>HyperSpy</a:t>
            </a:r>
            <a:endParaRPr lang="en-US" dirty="0" smtClean="0"/>
          </a:p>
          <a:p>
            <a:pPr lvl="1"/>
            <a:r>
              <a:rPr lang="en-US" dirty="0" smtClean="0"/>
              <a:t>The python scientific stack</a:t>
            </a:r>
          </a:p>
          <a:p>
            <a:pPr lvl="1"/>
            <a:r>
              <a:rPr lang="en-US" dirty="0" smtClean="0"/>
              <a:t>Run python command in a </a:t>
            </a:r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the relevant documentation</a:t>
            </a:r>
          </a:p>
          <a:p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Perform dimensionality reduction and signal </a:t>
            </a:r>
            <a:r>
              <a:rPr lang="en-US" dirty="0" err="1" smtClean="0"/>
              <a:t>unmixing</a:t>
            </a:r>
            <a:endParaRPr lang="en-US" dirty="0" smtClean="0"/>
          </a:p>
          <a:p>
            <a:r>
              <a:rPr lang="en-US" dirty="0" smtClean="0"/>
              <a:t>Model fitting</a:t>
            </a:r>
          </a:p>
          <a:p>
            <a:pPr lvl="1"/>
            <a:r>
              <a:rPr lang="en-US" dirty="0" smtClean="0"/>
              <a:t>Create model, for example to fit EDS or EELS data</a:t>
            </a:r>
          </a:p>
          <a:p>
            <a:r>
              <a:rPr lang="en-US" dirty="0" smtClean="0"/>
              <a:t>Big data analysis</a:t>
            </a:r>
          </a:p>
          <a:p>
            <a:pPr lvl="1"/>
            <a:r>
              <a:rPr lang="en-US" dirty="0" smtClean="0"/>
              <a:t>Principle of out-of-core computation, “</a:t>
            </a:r>
            <a:r>
              <a:rPr lang="en-US" i="1" dirty="0" smtClean="0"/>
              <a:t>lazy”</a:t>
            </a:r>
            <a:r>
              <a:rPr lang="en-US" dirty="0" smtClean="0"/>
              <a:t> 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958" y="5257804"/>
            <a:ext cx="4914683" cy="83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99FF"/>
                </a:solidFill>
                <a:latin typeface="Calibri" pitchFamily="34" charset="0"/>
              </a:rPr>
              <a:t>Understand the logic of how to use Python and </a:t>
            </a:r>
            <a:r>
              <a:rPr lang="en-US" sz="2400" b="1" dirty="0" err="1" smtClean="0">
                <a:solidFill>
                  <a:srgbClr val="3399FF"/>
                </a:solidFill>
                <a:latin typeface="Calibri" pitchFamily="34" charset="0"/>
              </a:rPr>
              <a:t>HyperSpy</a:t>
            </a:r>
            <a:endParaRPr lang="en-GB" sz="2400" b="1" dirty="0" err="1" smtClean="0">
              <a:solidFill>
                <a:srgbClr val="3399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of today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8382000" cy="4871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888111" y="1676400"/>
            <a:ext cx="5310378" cy="1066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“Python” I have heard of?!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level, general purpose </a:t>
            </a:r>
            <a:r>
              <a:rPr lang="en-US" dirty="0"/>
              <a:t>programming language with "batteries included"</a:t>
            </a:r>
            <a:endParaRPr lang="en-US" dirty="0" smtClean="0"/>
          </a:p>
          <a:p>
            <a:r>
              <a:rPr lang="en-US" dirty="0"/>
              <a:t>Simple enough for quick scripts; featured enough for complex </a:t>
            </a:r>
            <a:r>
              <a:rPr lang="en-US" dirty="0" smtClean="0"/>
              <a:t>projects</a:t>
            </a:r>
          </a:p>
          <a:p>
            <a:r>
              <a:rPr lang="en-US" dirty="0"/>
              <a:t>Used extensively on the web, in applications, and throughout </a:t>
            </a:r>
            <a:r>
              <a:rPr lang="en-US" dirty="0" smtClean="0"/>
              <a:t>science</a:t>
            </a:r>
          </a:p>
          <a:p>
            <a:r>
              <a:rPr lang="en-US" dirty="0"/>
              <a:t>Syntax emphasizes readability and </a:t>
            </a:r>
            <a:r>
              <a:rPr lang="en-US" dirty="0" smtClean="0"/>
              <a:t>explicitness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25769" y="3962400"/>
            <a:ext cx="6721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Very </a:t>
            </a:r>
            <a:r>
              <a:rPr lang="en-US" sz="2400" dirty="0" smtClean="0">
                <a:solidFill>
                  <a:srgbClr val="3399FF"/>
                </a:solidFill>
                <a:latin typeface="Calibri" pitchFamily="34" charset="0"/>
              </a:rPr>
              <a:t>popular in the scientific community </a:t>
            </a:r>
            <a:r>
              <a:rPr lang="en-US" sz="2400" dirty="0" smtClean="0">
                <a:latin typeface="Calibri" pitchFamily="34" charset="0"/>
              </a:rPr>
              <a:t>because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nteroperability with other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</a:rPr>
              <a:t>ts powerful </a:t>
            </a:r>
            <a:r>
              <a:rPr lang="en-US" sz="2400" dirty="0">
                <a:latin typeface="Calibri" pitchFamily="34" charset="0"/>
              </a:rPr>
              <a:t>scientific </a:t>
            </a:r>
            <a:r>
              <a:rPr lang="en-US" sz="2400" dirty="0" smtClean="0">
                <a:latin typeface="Calibri" pitchFamily="34" charset="0"/>
              </a:rPr>
              <a:t>libraries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its </a:t>
            </a:r>
            <a:r>
              <a:rPr lang="en-US" sz="2400" dirty="0" smtClean="0">
                <a:solidFill>
                  <a:srgbClr val="3399FF"/>
                </a:solidFill>
                <a:latin typeface="Calibri" pitchFamily="34" charset="0"/>
              </a:rPr>
              <a:t>simplicity and dynamic nature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err="1" smtClean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126163"/>
            <a:ext cx="616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Unexpected effectiveness of Python in Science, </a:t>
            </a:r>
            <a:r>
              <a:rPr lang="en-US" dirty="0" err="1" smtClean="0">
                <a:latin typeface="Calibri" pitchFamily="34" charset="0"/>
              </a:rPr>
              <a:t>PyCon</a:t>
            </a:r>
            <a:r>
              <a:rPr lang="en-US" dirty="0" smtClean="0">
                <a:latin typeface="Calibri" pitchFamily="34" charset="0"/>
              </a:rPr>
              <a:t> 2017</a:t>
            </a:r>
            <a:endParaRPr lang="en-GB" dirty="0" err="1" smtClean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5673" y="6419329"/>
            <a:ext cx="3303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vanderplas.com/speaking.html</a:t>
            </a: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Python so </a:t>
            </a:r>
            <a:r>
              <a:rPr lang="en-US" dirty="0" smtClean="0"/>
              <a:t>popular</a:t>
            </a:r>
            <a:r>
              <a:rPr lang="en-GB" dirty="0" smtClean="0"/>
              <a:t> in the scientific community?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3886200" cy="5287963"/>
          </a:xfrm>
        </p:spPr>
        <p:txBody>
          <a:bodyPr/>
          <a:lstStyle/>
          <a:p>
            <a:r>
              <a:rPr lang="en-US" sz="2100" dirty="0"/>
              <a:t>Interoperability </a:t>
            </a:r>
            <a:r>
              <a:rPr lang="en-US" sz="2100" dirty="0"/>
              <a:t>with other </a:t>
            </a:r>
            <a:r>
              <a:rPr lang="en-US" sz="2100" dirty="0"/>
              <a:t>languages</a:t>
            </a:r>
          </a:p>
          <a:p>
            <a:r>
              <a:rPr lang="en-US" sz="2100" dirty="0"/>
              <a:t>Simplicity and dynamic nature</a:t>
            </a:r>
          </a:p>
          <a:p>
            <a:r>
              <a:rPr lang="en-US" sz="2100" dirty="0"/>
              <a:t>Syntax emphasizes readability and </a:t>
            </a:r>
            <a:r>
              <a:rPr lang="en-US" sz="2100" dirty="0" smtClean="0"/>
              <a:t>explicitness</a:t>
            </a:r>
            <a:endParaRPr lang="en-US" sz="2100" dirty="0"/>
          </a:p>
          <a:p>
            <a:r>
              <a:rPr lang="en-US" sz="2100" dirty="0" smtClean="0"/>
              <a:t>What does it mean?</a:t>
            </a:r>
            <a:endParaRPr lang="en-US" sz="2100" dirty="0"/>
          </a:p>
          <a:p>
            <a:pPr lvl="1"/>
            <a:r>
              <a:rPr lang="en-US" dirty="0" smtClean="0">
                <a:solidFill>
                  <a:srgbClr val="3399FF"/>
                </a:solidFill>
              </a:rPr>
              <a:t>Powerful </a:t>
            </a:r>
            <a:r>
              <a:rPr lang="en-US" dirty="0">
                <a:solidFill>
                  <a:srgbClr val="3399FF"/>
                </a:solidFill>
              </a:rPr>
              <a:t>scientific </a:t>
            </a:r>
            <a:r>
              <a:rPr lang="en-US" dirty="0" smtClean="0">
                <a:solidFill>
                  <a:srgbClr val="3399FF"/>
                </a:solidFill>
              </a:rPr>
              <a:t>libraries</a:t>
            </a:r>
          </a:p>
          <a:p>
            <a:pPr lvl="1"/>
            <a:r>
              <a:rPr lang="en-US" dirty="0" smtClean="0">
                <a:solidFill>
                  <a:srgbClr val="3399FF"/>
                </a:solidFill>
              </a:rPr>
              <a:t>User becomes contributors</a:t>
            </a:r>
            <a:endParaRPr lang="en-US" sz="2100" dirty="0"/>
          </a:p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1303-2950-42AD-86DC-ADF22064B11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230" y="1524895"/>
            <a:ext cx="4628548" cy="35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56825" y="1828801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field of Astrophysics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1230" y="5047897"/>
            <a:ext cx="47434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Adapted from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gist.github.com/jni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gist.github.com/jni/3339985a016572f178d3c2f18e27ec0d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Data from 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ui.adsabs.harvard.edu</a:t>
            </a: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73" y="5047897"/>
            <a:ext cx="302895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Calibri" pitchFamily="34" charset="0"/>
              </a:rPr>
              <a:t>The Unexpected effectiveness of Python in Science, </a:t>
            </a:r>
            <a:r>
              <a:rPr lang="en-US" sz="1300" dirty="0" err="1">
                <a:latin typeface="Calibri" pitchFamily="34" charset="0"/>
              </a:rPr>
              <a:t>PyCon</a:t>
            </a:r>
            <a:r>
              <a:rPr lang="en-US" sz="1300" dirty="0">
                <a:latin typeface="Calibri" pitchFamily="34" charset="0"/>
              </a:rPr>
              <a:t> 2017</a:t>
            </a:r>
          </a:p>
          <a:p>
            <a:r>
              <a:rPr lang="en-GB" sz="13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http://vanderplas.com/speaking.html</a:t>
            </a: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4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and easy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53001"/>
            <a:ext cx="8153400" cy="609600"/>
          </a:xfrm>
        </p:spPr>
        <p:txBody>
          <a:bodyPr/>
          <a:lstStyle/>
          <a:p>
            <a:r>
              <a:rPr lang="en-US" dirty="0"/>
              <a:t>No need for compilation, easy </a:t>
            </a:r>
            <a:r>
              <a:rPr lang="en-US" dirty="0" smtClean="0"/>
              <a:t>prototyping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4038600" cy="1603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95600"/>
            <a:ext cx="4114800" cy="1881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719720"/>
            <a:ext cx="3048000" cy="21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to use </a:t>
            </a:r>
            <a:r>
              <a:rPr lang="en-US" dirty="0" err="1" smtClean="0"/>
              <a:t>HyperSpy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it easy to operate on multi-dimensional and </a:t>
            </a:r>
            <a:r>
              <a:rPr lang="en-US" dirty="0" err="1" smtClean="0"/>
              <a:t>hyperspectral</a:t>
            </a:r>
            <a:r>
              <a:rPr lang="en-US" dirty="0" smtClean="0"/>
              <a:t> dataset, as you would on a single spectrum</a:t>
            </a:r>
            <a:r>
              <a:rPr lang="en-US" dirty="0"/>
              <a:t> </a:t>
            </a:r>
            <a:r>
              <a:rPr lang="en-US" dirty="0" smtClean="0"/>
              <a:t>or image</a:t>
            </a:r>
          </a:p>
          <a:p>
            <a:r>
              <a:rPr lang="en-US" dirty="0" smtClean="0"/>
              <a:t>Easy access to cutting-edge signal processing tools</a:t>
            </a:r>
          </a:p>
          <a:p>
            <a:r>
              <a:rPr lang="en-US" dirty="0" smtClean="0"/>
              <a:t>Control of your data processing: no black boxes!</a:t>
            </a:r>
          </a:p>
          <a:p>
            <a:r>
              <a:rPr lang="en-US" dirty="0"/>
              <a:t>Provides facilities for easy access to proprietary software </a:t>
            </a:r>
            <a:r>
              <a:rPr lang="en-US" dirty="0" smtClean="0"/>
              <a:t>formats</a:t>
            </a:r>
          </a:p>
          <a:p>
            <a:r>
              <a:rPr lang="en-US" dirty="0" smtClean="0"/>
              <a:t>Can be used in different environment</a:t>
            </a:r>
          </a:p>
          <a:p>
            <a:pPr lvl="1"/>
            <a:r>
              <a:rPr lang="en-US" dirty="0" err="1" smtClean="0">
                <a:solidFill>
                  <a:srgbClr val="3399FF"/>
                </a:solidFill>
              </a:rPr>
              <a:t>Jupyter</a:t>
            </a:r>
            <a:r>
              <a:rPr lang="en-US" dirty="0" smtClean="0">
                <a:solidFill>
                  <a:srgbClr val="3399FF"/>
                </a:solidFill>
              </a:rPr>
              <a:t> notebook</a:t>
            </a:r>
          </a:p>
          <a:p>
            <a:pPr lvl="1"/>
            <a:r>
              <a:rPr lang="en-US" dirty="0" smtClean="0"/>
              <a:t>Inside a script or a program</a:t>
            </a:r>
          </a:p>
          <a:p>
            <a:pPr lvl="1"/>
            <a:r>
              <a:rPr lang="en-US" dirty="0" smtClean="0"/>
              <a:t>Through a GUI a la  (limited functionalities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HyperSpy</a:t>
            </a:r>
            <a:r>
              <a:rPr lang="en-US" dirty="0"/>
              <a:t> core concepts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2800" y="762001"/>
            <a:ext cx="3149600" cy="5364166"/>
          </a:xfrm>
        </p:spPr>
        <p:txBody>
          <a:bodyPr/>
          <a:lstStyle/>
          <a:p>
            <a:r>
              <a:rPr lang="en-GB" dirty="0" smtClean="0"/>
              <a:t>Signal objects</a:t>
            </a:r>
          </a:p>
          <a:p>
            <a:r>
              <a:rPr lang="en-GB" dirty="0" smtClean="0">
                <a:solidFill>
                  <a:srgbClr val="3399FF"/>
                </a:solidFill>
              </a:rPr>
              <a:t>Navigation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3399FF"/>
                </a:solidFill>
              </a:rPr>
              <a:t>signal </a:t>
            </a:r>
            <a:r>
              <a:rPr lang="en-GB" dirty="0" smtClean="0"/>
              <a:t>space</a:t>
            </a:r>
            <a:endParaRPr lang="en-GB" dirty="0"/>
          </a:p>
          <a:p>
            <a:pPr lvl="1"/>
            <a:r>
              <a:rPr lang="en-US" dirty="0" smtClean="0"/>
              <a:t>Plotting</a:t>
            </a:r>
          </a:p>
          <a:p>
            <a:pPr lvl="1"/>
            <a:r>
              <a:rPr lang="en-US" dirty="0" smtClean="0"/>
              <a:t>Mapping operation</a:t>
            </a:r>
            <a:endParaRPr lang="en-GB" dirty="0" smtClean="0"/>
          </a:p>
          <a:p>
            <a:r>
              <a:rPr lang="en-GB" dirty="0" smtClean="0"/>
              <a:t>Generic signal type:</a:t>
            </a:r>
            <a:endParaRPr lang="en-GB" dirty="0"/>
          </a:p>
          <a:p>
            <a:pPr lvl="1"/>
            <a:r>
              <a:rPr lang="en-GB" sz="2000" dirty="0"/>
              <a:t>Signal1D, Signal2D</a:t>
            </a:r>
          </a:p>
          <a:p>
            <a:r>
              <a:rPr lang="en-GB" dirty="0" smtClean="0"/>
              <a:t>Specialised signal type:</a:t>
            </a:r>
            <a:endParaRPr lang="en-GB" dirty="0"/>
          </a:p>
          <a:p>
            <a:pPr lvl="1"/>
            <a:r>
              <a:rPr lang="en-GB" sz="2000" dirty="0"/>
              <a:t>EDS, EELS, etc.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07" y="1752600"/>
            <a:ext cx="5139493" cy="3854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9706" y="5664751"/>
            <a:ext cx="1963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type dataset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5207" y="5664751"/>
            <a:ext cx="2229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Spectrum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type dataset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44263" y="3671235"/>
            <a:ext cx="8530277" cy="9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58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HyperSpy</a:t>
            </a:r>
            <a:r>
              <a:rPr lang="en-US" dirty="0"/>
              <a:t> main features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2800" y="762001"/>
            <a:ext cx="5359400" cy="5364166"/>
          </a:xfrm>
        </p:spPr>
        <p:txBody>
          <a:bodyPr/>
          <a:lstStyle/>
          <a:p>
            <a:r>
              <a:rPr lang="en-US" dirty="0" smtClean="0"/>
              <a:t>Indexing and slicing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select the specific part of the dataset we are interesting </a:t>
            </a:r>
            <a:r>
              <a:rPr lang="en-US" dirty="0" smtClean="0"/>
              <a:t>in</a:t>
            </a:r>
          </a:p>
          <a:p>
            <a:endParaRPr lang="en-US" dirty="0" smtClean="0"/>
          </a:p>
          <a:p>
            <a:r>
              <a:rPr lang="en-US" dirty="0" smtClean="0"/>
              <a:t>Interactive operation and ROIs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052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5414578" cy="2380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954"/>
          <a:stretch/>
        </p:blipFill>
        <p:spPr>
          <a:xfrm>
            <a:off x="6096000" y="2680538"/>
            <a:ext cx="2732956" cy="35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8004</TotalTime>
  <Words>536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1_Default Design</vt:lpstr>
      <vt:lpstr>Introduction to Python and HyperSpy</vt:lpstr>
      <vt:lpstr>Objectives</vt:lpstr>
      <vt:lpstr>Agenda of today</vt:lpstr>
      <vt:lpstr>What is this “Python” I have heard of?!</vt:lpstr>
      <vt:lpstr>Why is Python so popular in the scientific community?</vt:lpstr>
      <vt:lpstr>Simple and easy</vt:lpstr>
      <vt:lpstr>Motivation to use HyperSpy</vt:lpstr>
      <vt:lpstr>HyperSpy core concepts</vt:lpstr>
      <vt:lpstr>HyperSpy main features</vt:lpstr>
      <vt:lpstr>Indexing and slicing syntax</vt:lpstr>
      <vt:lpstr>Motivation to use HyperSpy</vt:lpstr>
      <vt:lpstr>Syntax</vt:lpstr>
      <vt:lpstr>Interactive tools</vt:lpstr>
      <vt:lpstr>Intro session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Eric</cp:lastModifiedBy>
  <cp:revision>397</cp:revision>
  <dcterms:created xsi:type="dcterms:W3CDTF">2017-05-07T12:12:22Z</dcterms:created>
  <dcterms:modified xsi:type="dcterms:W3CDTF">2020-03-02T17:15:48Z</dcterms:modified>
</cp:coreProperties>
</file>